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jp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picture-search.skywork.ai/aippt/image/sheet/2da82ce559b93731b293f9695b84a715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709988"/>
            <a:ext cx="914400" cy="381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3164205" y="1928813"/>
            <a:ext cx="586359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5625"/>
              </a:lnSpc>
              <a:buNone/>
            </a:pPr>
            <a:r>
              <a:rPr lang="en-US" sz="4500" b="1" dirty="0">
                <a:solidFill>
                  <a:srgbClr val="8A2BE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Ephemeral Time</a:t>
            </a:r>
            <a:endParaRPr lang="en-US" sz="4500" dirty="0"/>
          </a:p>
        </p:txBody>
      </p:sp>
      <p:sp>
        <p:nvSpPr>
          <p:cNvPr id="7" name="Text 1"/>
          <p:cNvSpPr/>
          <p:nvPr/>
        </p:nvSpPr>
        <p:spPr>
          <a:xfrm>
            <a:off x="2959537" y="2871788"/>
            <a:ext cx="627292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700" spc="108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Seeing Sound, Hearing Time</a:t>
            </a:r>
            <a:endParaRPr lang="en-US" sz="2700" dirty="0"/>
          </a:p>
        </p:txBody>
      </p:sp>
      <p:sp>
        <p:nvSpPr>
          <p:cNvPr id="8" name="Text 2"/>
          <p:cNvSpPr/>
          <p:nvPr/>
        </p:nvSpPr>
        <p:spPr>
          <a:xfrm>
            <a:off x="2667000" y="4052888"/>
            <a:ext cx="6858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Synesthetic Inquiry into the Subjective Experience of Time</a:t>
            </a:r>
            <a:endParaRPr lang="en-US" sz="1500" dirty="0"/>
          </a:p>
        </p:txBody>
      </p:sp>
      <p:sp>
        <p:nvSpPr>
          <p:cNvPr id="9" name="Text 3"/>
          <p:cNvSpPr/>
          <p:nvPr/>
        </p:nvSpPr>
        <p:spPr>
          <a:xfrm>
            <a:off x="7730490" y="5372100"/>
            <a:ext cx="38519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9CA3A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Presentation Date: November 9, 2025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7730490" y="5715000"/>
            <a:ext cx="38519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Presenter: [Name]</a:t>
            </a:r>
            <a:endParaRPr lang="en-US" sz="1500" dirty="0"/>
          </a:p>
        </p:txBody>
      </p:sp>
      <p:sp>
        <p:nvSpPr>
          <p:cNvPr id="11" name="Text 5"/>
          <p:cNvSpPr/>
          <p:nvPr/>
        </p:nvSpPr>
        <p:spPr>
          <a:xfrm>
            <a:off x="8372475" y="5981700"/>
            <a:ext cx="3209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9CA3A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ID: [ID]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4521101" cy="5143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552575"/>
            <a:ext cx="361950" cy="2857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133600"/>
            <a:ext cx="171450" cy="1714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819400"/>
            <a:ext cx="171450" cy="1714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505200"/>
            <a:ext cx="171450" cy="1714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5600700"/>
            <a:ext cx="3911501" cy="4572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3101" y="1219200"/>
            <a:ext cx="6451699" cy="5143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7901" y="1552575"/>
            <a:ext cx="361950" cy="2857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7901" y="2095500"/>
            <a:ext cx="2806750" cy="17526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9751" y="2286000"/>
            <a:ext cx="342900" cy="381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3250" y="2095500"/>
            <a:ext cx="2806750" cy="1752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55101" y="2286000"/>
            <a:ext cx="342900" cy="3810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7901" y="4076700"/>
            <a:ext cx="2806750" cy="19812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19751" y="4267200"/>
            <a:ext cx="342900" cy="381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23250" y="4076700"/>
            <a:ext cx="2806750" cy="19812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74151" y="4267200"/>
            <a:ext cx="304800" cy="3810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581400" y="2743200"/>
            <a:ext cx="60350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0800"/>
              </a:lnSpc>
              <a:buNone/>
            </a:pPr>
            <a:r>
              <a:rPr lang="en-US" sz="7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7200" dirty="0"/>
          </a:p>
        </p:txBody>
      </p:sp>
      <p:sp>
        <p:nvSpPr>
          <p:cNvPr id="21" name="Text 1"/>
          <p:cNvSpPr/>
          <p:nvPr/>
        </p:nvSpPr>
        <p:spPr>
          <a:xfrm>
            <a:off x="457200" y="457200"/>
            <a:ext cx="30175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8A2BE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3600" dirty="0"/>
          </a:p>
        </p:txBody>
      </p:sp>
      <p:sp>
        <p:nvSpPr>
          <p:cNvPr id="22" name="Text 2"/>
          <p:cNvSpPr/>
          <p:nvPr/>
        </p:nvSpPr>
        <p:spPr>
          <a:xfrm>
            <a:off x="7539990" y="457200"/>
            <a:ext cx="41948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Ephemeral Time: Seeing Sound, Hearing Time</a:t>
            </a:r>
            <a:endParaRPr lang="en-US" sz="1200" dirty="0"/>
          </a:p>
        </p:txBody>
      </p:sp>
      <p:sp>
        <p:nvSpPr>
          <p:cNvPr id="23" name="Text 3"/>
          <p:cNvSpPr/>
          <p:nvPr/>
        </p:nvSpPr>
        <p:spPr>
          <a:xfrm>
            <a:off x="8239125" y="685800"/>
            <a:ext cx="3495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10/10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1276350" y="1524000"/>
            <a:ext cx="391150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Q&amp;A</a:t>
            </a:r>
            <a:endParaRPr lang="en-US" sz="2250" dirty="0"/>
          </a:p>
        </p:txBody>
      </p:sp>
      <p:sp>
        <p:nvSpPr>
          <p:cNvPr id="25" name="Text 5"/>
          <p:cNvSpPr/>
          <p:nvPr/>
        </p:nvSpPr>
        <p:spPr>
          <a:xfrm>
            <a:off x="1047750" y="2095500"/>
            <a:ext cx="362575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can we perceive time without numerical clocks?</a:t>
            </a:r>
            <a:endParaRPr lang="en-US" sz="1350" dirty="0"/>
          </a:p>
        </p:txBody>
      </p:sp>
      <p:sp>
        <p:nvSpPr>
          <p:cNvPr id="26" name="Text 6"/>
          <p:cNvSpPr/>
          <p:nvPr/>
        </p:nvSpPr>
        <p:spPr>
          <a:xfrm>
            <a:off x="1047750" y="2781300"/>
            <a:ext cx="362575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synesthesia and how does it relate to time perception?</a:t>
            </a:r>
            <a:endParaRPr lang="en-US" sz="1350" dirty="0"/>
          </a:p>
        </p:txBody>
      </p:sp>
      <p:sp>
        <p:nvSpPr>
          <p:cNvPr id="27" name="Text 7"/>
          <p:cNvSpPr/>
          <p:nvPr/>
        </p:nvSpPr>
        <p:spPr>
          <a:xfrm>
            <a:off x="1047750" y="3467100"/>
            <a:ext cx="362575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might we apply these concepts in our own work?</a:t>
            </a:r>
            <a:endParaRPr lang="en-US" sz="1350" dirty="0"/>
          </a:p>
        </p:txBody>
      </p:sp>
      <p:sp>
        <p:nvSpPr>
          <p:cNvPr id="28" name="Text 8"/>
          <p:cNvSpPr/>
          <p:nvPr/>
        </p:nvSpPr>
        <p:spPr>
          <a:xfrm>
            <a:off x="762000" y="5829300"/>
            <a:ext cx="469380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9CA3A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questions are welcome!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6102251" y="1524000"/>
            <a:ext cx="70105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Contact &amp; Project Information</a:t>
            </a:r>
            <a:endParaRPr lang="en-US" sz="2250" dirty="0"/>
          </a:p>
        </p:txBody>
      </p:sp>
      <p:sp>
        <p:nvSpPr>
          <p:cNvPr id="30" name="Text 10"/>
          <p:cNvSpPr/>
          <p:nvPr/>
        </p:nvSpPr>
        <p:spPr>
          <a:xfrm>
            <a:off x="6431131" y="2819400"/>
            <a:ext cx="11201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Presenter</a:t>
            </a:r>
            <a:endParaRPr lang="en-US" sz="1500" dirty="0"/>
          </a:p>
        </p:txBody>
      </p:sp>
      <p:sp>
        <p:nvSpPr>
          <p:cNvPr id="31" name="Text 11"/>
          <p:cNvSpPr/>
          <p:nvPr/>
        </p:nvSpPr>
        <p:spPr>
          <a:xfrm>
            <a:off x="6654016" y="3162300"/>
            <a:ext cx="6743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[Name]</a:t>
            </a:r>
            <a:endParaRPr lang="en-US" sz="1200" dirty="0"/>
          </a:p>
        </p:txBody>
      </p:sp>
      <p:sp>
        <p:nvSpPr>
          <p:cNvPr id="32" name="Text 12"/>
          <p:cNvSpPr/>
          <p:nvPr/>
        </p:nvSpPr>
        <p:spPr>
          <a:xfrm>
            <a:off x="5585311" y="3467100"/>
            <a:ext cx="28117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Department of Computer Graphics</a:t>
            </a:r>
            <a:endParaRPr lang="en-US" sz="1050" dirty="0"/>
          </a:p>
        </p:txBody>
      </p:sp>
      <p:sp>
        <p:nvSpPr>
          <p:cNvPr id="33" name="Text 13"/>
          <p:cNvSpPr/>
          <p:nvPr/>
        </p:nvSpPr>
        <p:spPr>
          <a:xfrm>
            <a:off x="9706511" y="2819400"/>
            <a:ext cx="640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</a:t>
            </a:r>
            <a:endParaRPr lang="en-US" sz="1500" dirty="0"/>
          </a:p>
        </p:txBody>
      </p:sp>
      <p:sp>
        <p:nvSpPr>
          <p:cNvPr id="34" name="Text 14"/>
          <p:cNvSpPr/>
          <p:nvPr/>
        </p:nvSpPr>
        <p:spPr>
          <a:xfrm>
            <a:off x="8837831" y="3162300"/>
            <a:ext cx="2377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presenter@university.edu</a:t>
            </a:r>
            <a:endParaRPr lang="en-US" sz="1200" dirty="0"/>
          </a:p>
        </p:txBody>
      </p:sp>
      <p:sp>
        <p:nvSpPr>
          <p:cNvPr id="35" name="Text 15"/>
          <p:cNvSpPr/>
          <p:nvPr/>
        </p:nvSpPr>
        <p:spPr>
          <a:xfrm>
            <a:off x="8974991" y="3467100"/>
            <a:ext cx="21031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collaboration inquiries</a:t>
            </a:r>
            <a:endParaRPr lang="en-US" sz="1050" dirty="0"/>
          </a:p>
        </p:txBody>
      </p:sp>
      <p:sp>
        <p:nvSpPr>
          <p:cNvPr id="36" name="Text 16"/>
          <p:cNvSpPr/>
          <p:nvPr/>
        </p:nvSpPr>
        <p:spPr>
          <a:xfrm>
            <a:off x="6311116" y="4800600"/>
            <a:ext cx="13601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Link</a:t>
            </a:r>
            <a:endParaRPr lang="en-US" sz="1500" dirty="0"/>
          </a:p>
        </p:txBody>
      </p:sp>
      <p:sp>
        <p:nvSpPr>
          <p:cNvPr id="37" name="Text 17"/>
          <p:cNvSpPr/>
          <p:nvPr/>
        </p:nvSpPr>
        <p:spPr>
          <a:xfrm>
            <a:off x="5778401" y="5143500"/>
            <a:ext cx="2425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github.com/user/ephemeral-time</a:t>
            </a:r>
            <a:endParaRPr lang="en-US" sz="1200" dirty="0"/>
          </a:p>
        </p:txBody>
      </p:sp>
      <p:sp>
        <p:nvSpPr>
          <p:cNvPr id="38" name="Text 18"/>
          <p:cNvSpPr/>
          <p:nvPr/>
        </p:nvSpPr>
        <p:spPr>
          <a:xfrm>
            <a:off x="5808196" y="5676900"/>
            <a:ext cx="236601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 source implementation</a:t>
            </a:r>
            <a:endParaRPr lang="en-US" sz="1050" dirty="0"/>
          </a:p>
        </p:txBody>
      </p:sp>
      <p:sp>
        <p:nvSpPr>
          <p:cNvPr id="39" name="Text 19"/>
          <p:cNvSpPr/>
          <p:nvPr/>
        </p:nvSpPr>
        <p:spPr>
          <a:xfrm>
            <a:off x="9226451" y="4800600"/>
            <a:ext cx="160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Events</a:t>
            </a:r>
            <a:endParaRPr lang="en-US" sz="1500" dirty="0"/>
          </a:p>
        </p:txBody>
      </p:sp>
      <p:sp>
        <p:nvSpPr>
          <p:cNvPr id="40" name="Text 20"/>
          <p:cNvSpPr/>
          <p:nvPr/>
        </p:nvSpPr>
        <p:spPr>
          <a:xfrm>
            <a:off x="9700796" y="5143500"/>
            <a:ext cx="6515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[Dates]</a:t>
            </a:r>
            <a:endParaRPr lang="en-US" sz="1200" dirty="0"/>
          </a:p>
        </p:txBody>
      </p:sp>
      <p:sp>
        <p:nvSpPr>
          <p:cNvPr id="41" name="Text 21"/>
          <p:cNvSpPr/>
          <p:nvPr/>
        </p:nvSpPr>
        <p:spPr>
          <a:xfrm>
            <a:off x="9140726" y="5448300"/>
            <a:ext cx="1771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Upcoming exhibitions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525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5400"/>
            <a:ext cx="4521101" cy="1333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956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076700"/>
            <a:ext cx="171450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3101" y="1295400"/>
            <a:ext cx="6451699" cy="38290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701" y="1943100"/>
            <a:ext cx="5991225" cy="14287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1701" y="3524250"/>
            <a:ext cx="2921050" cy="1371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4101" y="367665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5150" y="3524250"/>
            <a:ext cx="2921050" cy="1371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37550" y="3676650"/>
            <a:ext cx="228600" cy="3048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8A2BE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Core Philosophy:</a:t>
            </a:r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Beyond Numbers</a:t>
            </a:r>
            <a:endParaRPr lang="en-US" sz="2700" dirty="0"/>
          </a:p>
        </p:txBody>
      </p:sp>
      <p:sp>
        <p:nvSpPr>
          <p:cNvPr id="14" name="Text 1"/>
          <p:cNvSpPr/>
          <p:nvPr/>
        </p:nvSpPr>
        <p:spPr>
          <a:xfrm>
            <a:off x="685800" y="1524000"/>
            <a:ext cx="4063901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i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"Time flows equally, but the traces left behind differ based on our actions and attention."</a:t>
            </a:r>
            <a:endParaRPr lang="en-US" sz="1500" dirty="0"/>
          </a:p>
        </p:txBody>
      </p:sp>
      <p:sp>
        <p:nvSpPr>
          <p:cNvPr id="15" name="Text 2"/>
          <p:cNvSpPr/>
          <p:nvPr/>
        </p:nvSpPr>
        <p:spPr>
          <a:xfrm>
            <a:off x="800100" y="2857500"/>
            <a:ext cx="452110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Question</a:t>
            </a:r>
            <a:endParaRPr lang="en-US" sz="1800" dirty="0"/>
          </a:p>
        </p:txBody>
      </p:sp>
      <p:sp>
        <p:nvSpPr>
          <p:cNvPr id="16" name="Text 3"/>
          <p:cNvSpPr/>
          <p:nvPr/>
        </p:nvSpPr>
        <p:spPr>
          <a:xfrm>
            <a:off x="838200" y="3276600"/>
            <a:ext cx="452110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can we perceive time without numerical clocks?</a:t>
            </a:r>
            <a:endParaRPr lang="en-US" sz="1350" dirty="0"/>
          </a:p>
        </p:txBody>
      </p:sp>
      <p:sp>
        <p:nvSpPr>
          <p:cNvPr id="17" name="Text 4"/>
          <p:cNvSpPr/>
          <p:nvPr/>
        </p:nvSpPr>
        <p:spPr>
          <a:xfrm>
            <a:off x="742950" y="4038600"/>
            <a:ext cx="452110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Answer</a:t>
            </a:r>
            <a:endParaRPr lang="en-US" sz="1800" dirty="0"/>
          </a:p>
        </p:txBody>
      </p:sp>
      <p:sp>
        <p:nvSpPr>
          <p:cNvPr id="18" name="Text 5"/>
          <p:cNvSpPr/>
          <p:nvPr/>
        </p:nvSpPr>
        <p:spPr>
          <a:xfrm>
            <a:off x="838200" y="4457700"/>
            <a:ext cx="452110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Through a synesthetic experience where senses merge</a:t>
            </a:r>
            <a:endParaRPr lang="en-US" sz="1350" dirty="0"/>
          </a:p>
        </p:txBody>
      </p:sp>
      <p:sp>
        <p:nvSpPr>
          <p:cNvPr id="19" name="Text 6"/>
          <p:cNvSpPr/>
          <p:nvPr/>
        </p:nvSpPr>
        <p:spPr>
          <a:xfrm>
            <a:off x="4912251" y="1524000"/>
            <a:ext cx="719339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Conventional vs. Synesthetic Time Perception</a:t>
            </a:r>
            <a:endParaRPr lang="en-US" sz="1500" dirty="0"/>
          </a:p>
        </p:txBody>
      </p:sp>
      <p:sp>
        <p:nvSpPr>
          <p:cNvPr id="20" name="Text 7"/>
          <p:cNvSpPr/>
          <p:nvPr/>
        </p:nvSpPr>
        <p:spPr>
          <a:xfrm>
            <a:off x="6007001" y="3695700"/>
            <a:ext cx="1657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Numerical Time</a:t>
            </a:r>
            <a:endParaRPr lang="en-US" sz="1350" dirty="0"/>
          </a:p>
        </p:txBody>
      </p:sp>
      <p:sp>
        <p:nvSpPr>
          <p:cNvPr id="21" name="Text 8"/>
          <p:cNvSpPr/>
          <p:nvPr/>
        </p:nvSpPr>
        <p:spPr>
          <a:xfrm>
            <a:off x="5664101" y="4057650"/>
            <a:ext cx="26162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 measurement, linear progression, quantifiable moments</a:t>
            </a:r>
            <a:endParaRPr lang="en-US" sz="1200" dirty="0"/>
          </a:p>
        </p:txBody>
      </p:sp>
      <p:sp>
        <p:nvSpPr>
          <p:cNvPr id="22" name="Text 9"/>
          <p:cNvSpPr/>
          <p:nvPr/>
        </p:nvSpPr>
        <p:spPr>
          <a:xfrm>
            <a:off x="9080450" y="3695700"/>
            <a:ext cx="1771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Synesthetic Time</a:t>
            </a:r>
            <a:endParaRPr lang="en-US" sz="1350" dirty="0"/>
          </a:p>
        </p:txBody>
      </p:sp>
      <p:sp>
        <p:nvSpPr>
          <p:cNvPr id="23" name="Text 10"/>
          <p:cNvSpPr/>
          <p:nvPr/>
        </p:nvSpPr>
        <p:spPr>
          <a:xfrm>
            <a:off x="8737550" y="4057650"/>
            <a:ext cx="2616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Subjective experience, sensory融合, qualitative perception</a:t>
            </a:r>
            <a:endParaRPr lang="en-US" sz="1200" dirty="0"/>
          </a:p>
        </p:txBody>
      </p:sp>
      <p:sp>
        <p:nvSpPr>
          <p:cNvPr id="24" name="Text 11"/>
          <p:cNvSpPr/>
          <p:nvPr/>
        </p:nvSpPr>
        <p:spPr>
          <a:xfrm>
            <a:off x="8315325" y="6438900"/>
            <a:ext cx="410337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Ephemeral Time: Seeing Sound, Hearing Time | 2/10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525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3606701" cy="4267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826222"/>
            <a:ext cx="3149501" cy="143157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501" y="1219200"/>
            <a:ext cx="2353717" cy="4267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001" y="1409700"/>
            <a:ext cx="548878" cy="571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4565" y="1543050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3001" y="49339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6718" y="1219200"/>
            <a:ext cx="2353717" cy="42672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7218" y="1409700"/>
            <a:ext cx="466725" cy="571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1993" y="1543050"/>
            <a:ext cx="257175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7218" y="4933950"/>
            <a:ext cx="1905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80934" y="1219200"/>
            <a:ext cx="2353717" cy="42672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71434" y="1409700"/>
            <a:ext cx="532805" cy="5715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23537" y="1543050"/>
            <a:ext cx="228600" cy="304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71434" y="5029200"/>
            <a:ext cx="114300" cy="1524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8A2BE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Criterion 1:</a:t>
            </a:r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Concept Elegance - The Three Pillars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685800" y="1447800"/>
            <a:ext cx="377940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D8B4F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Conceptual Elegance</a:t>
            </a:r>
            <a:endParaRPr lang="en-US" sz="1800" dirty="0"/>
          </a:p>
        </p:txBody>
      </p:sp>
      <p:sp>
        <p:nvSpPr>
          <p:cNvPr id="20" name="Text 2"/>
          <p:cNvSpPr/>
          <p:nvPr/>
        </p:nvSpPr>
        <p:spPr>
          <a:xfrm>
            <a:off x="685800" y="1905000"/>
            <a:ext cx="3149501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project's conceptual elegance is built upon three interconnected pillars, each designed to offer a unique synesthetic pathway to experiencing time.</a:t>
            </a:r>
            <a:endParaRPr lang="en-US" sz="1350" dirty="0"/>
          </a:p>
        </p:txBody>
      </p:sp>
      <p:sp>
        <p:nvSpPr>
          <p:cNvPr id="21" name="Text 3"/>
          <p:cNvSpPr/>
          <p:nvPr/>
        </p:nvSpPr>
        <p:spPr>
          <a:xfrm>
            <a:off x="5184279" y="1504950"/>
            <a:ext cx="127143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Hearing Time</a:t>
            </a:r>
            <a:endParaRPr lang="en-US" sz="1500" dirty="0"/>
          </a:p>
        </p:txBody>
      </p:sp>
      <p:sp>
        <p:nvSpPr>
          <p:cNvPr id="22" name="Text 4"/>
          <p:cNvSpPr/>
          <p:nvPr/>
        </p:nvSpPr>
        <p:spPr>
          <a:xfrm>
            <a:off x="4483001" y="2247900"/>
            <a:ext cx="23672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8B4F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Sonification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4483001" y="2552700"/>
            <a:ext cx="197271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Ambient audio within the installation subtly brightens as the hour progresses, providing an auditory cue for the passage of time without numerical indicators.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4711601" y="4724400"/>
            <a:ext cx="1744117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E9D5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Makes abstract time perceptible through sound</a:t>
            </a:r>
            <a:endParaRPr lang="en-US" sz="1050" dirty="0"/>
          </a:p>
        </p:txBody>
      </p:sp>
      <p:sp>
        <p:nvSpPr>
          <p:cNvPr id="25" name="Text 7"/>
          <p:cNvSpPr/>
          <p:nvPr/>
        </p:nvSpPr>
        <p:spPr>
          <a:xfrm>
            <a:off x="7646343" y="1504950"/>
            <a:ext cx="135359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Seeing Structure</a:t>
            </a:r>
            <a:endParaRPr lang="en-US" sz="1500" dirty="0"/>
          </a:p>
        </p:txBody>
      </p:sp>
      <p:sp>
        <p:nvSpPr>
          <p:cNvPr id="26" name="Text 8"/>
          <p:cNvSpPr/>
          <p:nvPr/>
        </p:nvSpPr>
        <p:spPr>
          <a:xfrm>
            <a:off x="7027218" y="2247900"/>
            <a:ext cx="19727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8B4F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Cymatics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7027218" y="2552700"/>
            <a:ext cx="197271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 precise 15-minute intervals, chime events occur and are translated into visual sound waves through Cymatics, creating discernible patterns that allow users to "see" the structure of time.</a:t>
            </a: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7293918" y="4724400"/>
            <a:ext cx="1706017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E9D5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manifestation of sound reinforces synesthesia</a:t>
            </a:r>
            <a:endParaRPr lang="en-US" sz="1050" dirty="0"/>
          </a:p>
        </p:txBody>
      </p:sp>
      <p:sp>
        <p:nvSpPr>
          <p:cNvPr id="29" name="Text 11"/>
          <p:cNvSpPr/>
          <p:nvPr/>
        </p:nvSpPr>
        <p:spPr>
          <a:xfrm>
            <a:off x="10256639" y="1504950"/>
            <a:ext cx="128751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Feeling Focus</a:t>
            </a:r>
            <a:endParaRPr lang="en-US" sz="1500" dirty="0"/>
          </a:p>
        </p:txBody>
      </p:sp>
      <p:sp>
        <p:nvSpPr>
          <p:cNvPr id="30" name="Text 12"/>
          <p:cNvSpPr/>
          <p:nvPr/>
        </p:nvSpPr>
        <p:spPr>
          <a:xfrm>
            <a:off x="9571434" y="2247900"/>
            <a:ext cx="23672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8B4F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Fluid as Attention</a:t>
            </a:r>
            <a:endParaRPr lang="en-US" sz="1200" dirty="0"/>
          </a:p>
        </p:txBody>
      </p:sp>
      <p:sp>
        <p:nvSpPr>
          <p:cNvPr id="31" name="Text 13"/>
          <p:cNvSpPr/>
          <p:nvPr/>
        </p:nvSpPr>
        <p:spPr>
          <a:xfrm>
            <a:off x="9571434" y="2552700"/>
            <a:ext cx="1972717" cy="2247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interaction directly influences a dynamic "attention reservoir" represented by fluid dynamics. Actions create turbulence within this fluid, symbolizing the impact of attention and actions on time.</a:t>
            </a:r>
            <a:endParaRPr lang="en-US" sz="1200" dirty="0"/>
          </a:p>
        </p:txBody>
      </p:sp>
      <p:sp>
        <p:nvSpPr>
          <p:cNvPr id="32" name="Text 14"/>
          <p:cNvSpPr/>
          <p:nvPr/>
        </p:nvSpPr>
        <p:spPr>
          <a:xfrm>
            <a:off x="9761934" y="4914900"/>
            <a:ext cx="178221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E9D5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tactile and visual representation of focus</a:t>
            </a:r>
            <a:endParaRPr lang="en-US" sz="1050" dirty="0"/>
          </a:p>
        </p:txBody>
      </p:sp>
      <p:sp>
        <p:nvSpPr>
          <p:cNvPr id="33" name="Text 15"/>
          <p:cNvSpPr/>
          <p:nvPr/>
        </p:nvSpPr>
        <p:spPr>
          <a:xfrm>
            <a:off x="8315325" y="6438900"/>
            <a:ext cx="410337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Ephemeral Time: Seeing Sound, Hearing Time | 3/10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0962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525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4521101" cy="1181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6289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971800"/>
            <a:ext cx="4521101" cy="952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124200"/>
            <a:ext cx="219075" cy="266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076700"/>
            <a:ext cx="4521101" cy="952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229100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5181600"/>
            <a:ext cx="4521101" cy="952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5334000"/>
            <a:ext cx="219075" cy="2667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3101" y="1219200"/>
            <a:ext cx="6451699" cy="64134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83101" y="1219200"/>
            <a:ext cx="6451699" cy="64134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8000" y="285750"/>
            <a:ext cx="114300" cy="1143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8A2BE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Demo 1:</a:t>
            </a:r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Remarkable Coherence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647700" y="1409700"/>
            <a:ext cx="4140101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"The demonstration will highlight how the Cymatics wave physically interacts with the fluid dynamics within the 'attention reservoir.'"</a:t>
            </a:r>
            <a:endParaRPr lang="en-US" sz="1350" dirty="0"/>
          </a:p>
        </p:txBody>
      </p:sp>
      <p:sp>
        <p:nvSpPr>
          <p:cNvPr id="17" name="Text 2"/>
          <p:cNvSpPr/>
          <p:nvPr/>
        </p:nvSpPr>
        <p:spPr>
          <a:xfrm>
            <a:off x="762000" y="2590800"/>
            <a:ext cx="542532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Demonstration Points</a:t>
            </a:r>
            <a:endParaRPr lang="en-US" sz="1500" dirty="0"/>
          </a:p>
        </p:txBody>
      </p:sp>
      <p:sp>
        <p:nvSpPr>
          <p:cNvPr id="18" name="Text 3"/>
          <p:cNvSpPr/>
          <p:nvPr/>
        </p:nvSpPr>
        <p:spPr>
          <a:xfrm>
            <a:off x="904875" y="3086100"/>
            <a:ext cx="395912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Cymatics Wave</a:t>
            </a:r>
            <a:endParaRPr lang="en-US" sz="1350" dirty="0"/>
          </a:p>
        </p:txBody>
      </p:sp>
      <p:sp>
        <p:nvSpPr>
          <p:cNvPr id="19" name="Text 4"/>
          <p:cNvSpPr/>
          <p:nvPr/>
        </p:nvSpPr>
        <p:spPr>
          <a:xfrm>
            <a:off x="904875" y="3352800"/>
            <a:ext cx="395912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Auditory sound patterns translated into visible wave forms</a:t>
            </a:r>
            <a:endParaRPr lang="en-US" sz="1200" dirty="0"/>
          </a:p>
        </p:txBody>
      </p:sp>
      <p:sp>
        <p:nvSpPr>
          <p:cNvPr id="20" name="Text 5"/>
          <p:cNvSpPr/>
          <p:nvPr/>
        </p:nvSpPr>
        <p:spPr>
          <a:xfrm>
            <a:off x="876300" y="4191000"/>
            <a:ext cx="39877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Fluid Dynamics</a:t>
            </a:r>
            <a:endParaRPr lang="en-US" sz="1350" dirty="0"/>
          </a:p>
        </p:txBody>
      </p:sp>
      <p:sp>
        <p:nvSpPr>
          <p:cNvPr id="21" name="Text 6"/>
          <p:cNvSpPr/>
          <p:nvPr/>
        </p:nvSpPr>
        <p:spPr>
          <a:xfrm>
            <a:off x="876300" y="4457700"/>
            <a:ext cx="39877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Physical displacement of fluid representing the 'attention reservoir'</a:t>
            </a:r>
            <a:endParaRPr lang="en-US" sz="1200" dirty="0"/>
          </a:p>
        </p:txBody>
      </p:sp>
      <p:sp>
        <p:nvSpPr>
          <p:cNvPr id="22" name="Text 7"/>
          <p:cNvSpPr/>
          <p:nvPr/>
        </p:nvSpPr>
        <p:spPr>
          <a:xfrm>
            <a:off x="904875" y="5295900"/>
            <a:ext cx="395912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Integration</a:t>
            </a:r>
            <a:endParaRPr lang="en-US" sz="1350" dirty="0"/>
          </a:p>
        </p:txBody>
      </p:sp>
      <p:sp>
        <p:nvSpPr>
          <p:cNvPr id="23" name="Text 8"/>
          <p:cNvSpPr/>
          <p:nvPr/>
        </p:nvSpPr>
        <p:spPr>
          <a:xfrm>
            <a:off x="904875" y="5562600"/>
            <a:ext cx="395912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Proving sonification and fluid simulation systems are deeply intertwined</a:t>
            </a:r>
            <a:endParaRPr lang="en-US" sz="1200" dirty="0"/>
          </a:p>
        </p:txBody>
      </p:sp>
      <p:sp>
        <p:nvSpPr>
          <p:cNvPr id="24" name="Text 9"/>
          <p:cNvSpPr/>
          <p:nvPr/>
        </p:nvSpPr>
        <p:spPr>
          <a:xfrm>
            <a:off x="5435501" y="6984950"/>
            <a:ext cx="37833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Sound Becomes a Physical Force</a:t>
            </a:r>
            <a:endParaRPr lang="en-US" sz="1500" dirty="0"/>
          </a:p>
        </p:txBody>
      </p:sp>
      <p:sp>
        <p:nvSpPr>
          <p:cNvPr id="25" name="Text 10"/>
          <p:cNvSpPr/>
          <p:nvPr/>
        </p:nvSpPr>
        <p:spPr>
          <a:xfrm>
            <a:off x="5435501" y="7289750"/>
            <a:ext cx="37833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Cymatics wave directly interacting with fluid</a:t>
            </a:r>
            <a:endParaRPr lang="en-US" sz="1050" dirty="0"/>
          </a:p>
        </p:txBody>
      </p:sp>
      <p:sp>
        <p:nvSpPr>
          <p:cNvPr id="26" name="Text 11"/>
          <p:cNvSpPr/>
          <p:nvPr/>
        </p:nvSpPr>
        <p:spPr>
          <a:xfrm>
            <a:off x="8305800" y="7677150"/>
            <a:ext cx="4114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Ephemeral Time: Seeing Sound, Hearing Time | 4/10</a:t>
            </a:r>
            <a:endParaRPr lang="en-US" sz="1050" dirty="0"/>
          </a:p>
        </p:txBody>
      </p:sp>
      <p:sp>
        <p:nvSpPr>
          <p:cNvPr id="27" name="Text 12"/>
          <p:cNvSpPr/>
          <p:nvPr/>
        </p:nvSpPr>
        <p:spPr>
          <a:xfrm>
            <a:off x="10858500" y="228600"/>
            <a:ext cx="1051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8717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DEMO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2961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525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6400"/>
            <a:ext cx="4565600" cy="14097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190500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76600"/>
            <a:ext cx="4565600" cy="1409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3505200"/>
            <a:ext cx="17145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876800"/>
            <a:ext cx="4565600" cy="1409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510540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1400" y="1219200"/>
            <a:ext cx="6483251" cy="50673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0000" y="1866900"/>
            <a:ext cx="6026051" cy="1430089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0000" y="3449389"/>
            <a:ext cx="1907084" cy="12573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0667" y="3563689"/>
            <a:ext cx="28575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39484" y="3449389"/>
            <a:ext cx="1907084" cy="12573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4438" y="3563689"/>
            <a:ext cx="257175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98968" y="3449389"/>
            <a:ext cx="1907084" cy="12573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38209" y="3563689"/>
            <a:ext cx="228600" cy="3048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8A2BE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Criterion 2:</a:t>
            </a:r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Technical Sophistication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457200" y="1219200"/>
            <a:ext cx="54787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Professional-Grade Architecture</a:t>
            </a:r>
            <a:endParaRPr lang="en-US" sz="1800" dirty="0"/>
          </a:p>
        </p:txBody>
      </p:sp>
      <p:sp>
        <p:nvSpPr>
          <p:cNvPr id="20" name="Text 2"/>
          <p:cNvSpPr/>
          <p:nvPr/>
        </p:nvSpPr>
        <p:spPr>
          <a:xfrm>
            <a:off x="1028700" y="1866900"/>
            <a:ext cx="45643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Decoupled &amp; Scalable</a:t>
            </a:r>
            <a:endParaRPr lang="en-US" sz="1500" dirty="0"/>
          </a:p>
        </p:txBody>
      </p:sp>
      <p:sp>
        <p:nvSpPr>
          <p:cNvPr id="21" name="Text 3"/>
          <p:cNvSpPr/>
          <p:nvPr/>
        </p:nvSpPr>
        <p:spPr>
          <a:xfrm>
            <a:off x="1028700" y="2209800"/>
            <a:ext cx="3803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IoC container ensures components are loosely coupled, allowing for easy extension without affecting the system.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971550" y="3467100"/>
            <a:ext cx="4632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Performance</a:t>
            </a:r>
            <a:endParaRPr lang="en-US" sz="1500" dirty="0"/>
          </a:p>
        </p:txBody>
      </p:sp>
      <p:sp>
        <p:nvSpPr>
          <p:cNvPr id="23" name="Text 5"/>
          <p:cNvSpPr/>
          <p:nvPr/>
        </p:nvSpPr>
        <p:spPr>
          <a:xfrm>
            <a:off x="971550" y="3810000"/>
            <a:ext cx="38607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Particle Factory and Object Pooling minimize garbage collection, ensuring smooth interactions with dynamic elements.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1028700" y="5067300"/>
            <a:ext cx="45643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Documented Intent</a:t>
            </a:r>
            <a:endParaRPr lang="en-US" sz="1500" dirty="0"/>
          </a:p>
        </p:txBody>
      </p:sp>
      <p:sp>
        <p:nvSpPr>
          <p:cNvPr id="25" name="Text 7"/>
          <p:cNvSpPr/>
          <p:nvPr/>
        </p:nvSpPr>
        <p:spPr>
          <a:xfrm>
            <a:off x="1028700" y="5410200"/>
            <a:ext cx="3803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"Philosophical Comments" link implementation choices to the project's artistic vision, explaining *why* decisions were made.</a:t>
            </a:r>
            <a:endParaRPr lang="en-US" sz="1200" dirty="0"/>
          </a:p>
        </p:txBody>
      </p:sp>
      <p:sp>
        <p:nvSpPr>
          <p:cNvPr id="26" name="Text 8"/>
          <p:cNvSpPr/>
          <p:nvPr/>
        </p:nvSpPr>
        <p:spPr>
          <a:xfrm>
            <a:off x="5480000" y="1447800"/>
            <a:ext cx="602605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Architecture</a:t>
            </a:r>
            <a:endParaRPr lang="en-US" sz="1500" dirty="0"/>
          </a:p>
        </p:txBody>
      </p:sp>
      <p:sp>
        <p:nvSpPr>
          <p:cNvPr id="27" name="Text 9"/>
          <p:cNvSpPr/>
          <p:nvPr/>
        </p:nvSpPr>
        <p:spPr>
          <a:xfrm>
            <a:off x="5594300" y="3944689"/>
            <a:ext cx="167848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Audio</a:t>
            </a:r>
            <a:endParaRPr lang="en-US" sz="1350" dirty="0"/>
          </a:p>
        </p:txBody>
      </p:sp>
      <p:sp>
        <p:nvSpPr>
          <p:cNvPr id="28" name="Text 10"/>
          <p:cNvSpPr/>
          <p:nvPr/>
        </p:nvSpPr>
        <p:spPr>
          <a:xfrm>
            <a:off x="5594300" y="4211389"/>
            <a:ext cx="167848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Sound synthesis and processing</a:t>
            </a:r>
            <a:endParaRPr lang="en-US" sz="1050" dirty="0"/>
          </a:p>
        </p:txBody>
      </p:sp>
      <p:sp>
        <p:nvSpPr>
          <p:cNvPr id="29" name="Text 11"/>
          <p:cNvSpPr/>
          <p:nvPr/>
        </p:nvSpPr>
        <p:spPr>
          <a:xfrm>
            <a:off x="7653784" y="3944689"/>
            <a:ext cx="167848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Fluid</a:t>
            </a:r>
            <a:endParaRPr lang="en-US" sz="1350" dirty="0"/>
          </a:p>
        </p:txBody>
      </p:sp>
      <p:sp>
        <p:nvSpPr>
          <p:cNvPr id="30" name="Text 12"/>
          <p:cNvSpPr/>
          <p:nvPr/>
        </p:nvSpPr>
        <p:spPr>
          <a:xfrm>
            <a:off x="7653784" y="4211389"/>
            <a:ext cx="167848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fluid simulation</a:t>
            </a:r>
            <a:endParaRPr lang="en-US" sz="1050" dirty="0"/>
          </a:p>
        </p:txBody>
      </p:sp>
      <p:sp>
        <p:nvSpPr>
          <p:cNvPr id="31" name="Text 13"/>
          <p:cNvSpPr/>
          <p:nvPr/>
        </p:nvSpPr>
        <p:spPr>
          <a:xfrm>
            <a:off x="9545419" y="3944689"/>
            <a:ext cx="20141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ColorManager</a:t>
            </a:r>
            <a:endParaRPr lang="en-US" sz="1350" dirty="0"/>
          </a:p>
        </p:txBody>
      </p:sp>
      <p:sp>
        <p:nvSpPr>
          <p:cNvPr id="32" name="Text 14"/>
          <p:cNvSpPr/>
          <p:nvPr/>
        </p:nvSpPr>
        <p:spPr>
          <a:xfrm>
            <a:off x="9713268" y="4211389"/>
            <a:ext cx="167848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color representation</a:t>
            </a:r>
            <a:endParaRPr lang="en-US" sz="1050" dirty="0"/>
          </a:p>
        </p:txBody>
      </p:sp>
      <p:sp>
        <p:nvSpPr>
          <p:cNvPr id="33" name="Text 15"/>
          <p:cNvSpPr/>
          <p:nvPr/>
        </p:nvSpPr>
        <p:spPr>
          <a:xfrm>
            <a:off x="8315325" y="6877050"/>
            <a:ext cx="410337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Ephemeral Time: Seeing Sound, Hearing Time | 5/10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48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525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5400"/>
            <a:ext cx="4521101" cy="1219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657350"/>
            <a:ext cx="257175" cy="342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81300"/>
            <a:ext cx="171450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200400"/>
            <a:ext cx="171450" cy="1714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581400"/>
            <a:ext cx="171450" cy="1714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962400"/>
            <a:ext cx="171450" cy="1714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4686300"/>
            <a:ext cx="4521101" cy="1371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83870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3101" y="1295400"/>
            <a:ext cx="6451699" cy="5295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1701" y="1562100"/>
            <a:ext cx="238125" cy="1905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11701" y="1943100"/>
            <a:ext cx="5994499" cy="3810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11701" y="6057900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27494" y="5934075"/>
            <a:ext cx="133350" cy="1524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457200" y="457200"/>
            <a:ext cx="4229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8A2BE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 as Philosophy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1057275" y="1524000"/>
            <a:ext cx="3692426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i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"Good code explains </a:t>
            </a:r>
            <a:pPr indent="0" marL="0">
              <a:lnSpc>
                <a:spcPts val="2400"/>
              </a:lnSpc>
              <a:buNone/>
            </a:pPr>
            <a:r>
              <a:rPr lang="en-US" sz="1800" i="1" dirty="0">
                <a:solidFill>
                  <a:srgbClr val="C084F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</a:t>
            </a:r>
            <a:pPr indent="0" marL="0">
              <a:lnSpc>
                <a:spcPts val="2400"/>
              </a:lnSpc>
              <a:buNone/>
            </a:pPr>
            <a:r>
              <a:rPr lang="en-US" sz="1800" i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Great code explains </a:t>
            </a:r>
            <a:pPr indent="0" marL="0">
              <a:lnSpc>
                <a:spcPts val="2400"/>
              </a:lnSpc>
              <a:buNone/>
            </a:pPr>
            <a:r>
              <a:rPr lang="en-US" sz="1800" i="1" dirty="0">
                <a:solidFill>
                  <a:srgbClr val="C084F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</a:t>
            </a:r>
            <a:pPr indent="0" marL="0">
              <a:lnSpc>
                <a:spcPts val="2400"/>
              </a:lnSpc>
              <a:buNone/>
            </a:pPr>
            <a:r>
              <a:rPr lang="en-US" sz="1800" i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."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742950" y="2743200"/>
            <a:ext cx="542532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Philosophical Comments</a:t>
            </a:r>
            <a:endParaRPr lang="en-US" sz="1800" dirty="0"/>
          </a:p>
        </p:txBody>
      </p:sp>
      <p:sp>
        <p:nvSpPr>
          <p:cNvPr id="20" name="Text 3"/>
          <p:cNvSpPr/>
          <p:nvPr/>
        </p:nvSpPr>
        <p:spPr>
          <a:xfrm>
            <a:off x="1085850" y="3162300"/>
            <a:ext cx="380619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Integrated directly into the codebase</a:t>
            </a:r>
            <a:endParaRPr lang="en-US" sz="1350" dirty="0"/>
          </a:p>
        </p:txBody>
      </p:sp>
      <p:sp>
        <p:nvSpPr>
          <p:cNvPr id="21" name="Text 4"/>
          <p:cNvSpPr/>
          <p:nvPr/>
        </p:nvSpPr>
        <p:spPr>
          <a:xfrm>
            <a:off x="1085850" y="3543300"/>
            <a:ext cx="39547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Link technical choices to artistic vision</a:t>
            </a:r>
            <a:endParaRPr lang="en-US" sz="1350" dirty="0"/>
          </a:p>
        </p:txBody>
      </p:sp>
      <p:sp>
        <p:nvSpPr>
          <p:cNvPr id="22" name="Text 5"/>
          <p:cNvSpPr/>
          <p:nvPr/>
        </p:nvSpPr>
        <p:spPr>
          <a:xfrm>
            <a:off x="1085850" y="3924300"/>
            <a:ext cx="389245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clarity on *why* decisions were made</a:t>
            </a:r>
            <a:endParaRPr lang="en-US" sz="1350" dirty="0"/>
          </a:p>
        </p:txBody>
      </p:sp>
      <p:sp>
        <p:nvSpPr>
          <p:cNvPr id="23" name="Text 6"/>
          <p:cNvSpPr/>
          <p:nvPr/>
        </p:nvSpPr>
        <p:spPr>
          <a:xfrm>
            <a:off x="952500" y="4857750"/>
            <a:ext cx="17373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Beyond Syntax</a:t>
            </a:r>
            <a:endParaRPr lang="en-US" sz="1500" dirty="0"/>
          </a:p>
        </p:txBody>
      </p:sp>
      <p:sp>
        <p:nvSpPr>
          <p:cNvPr id="24" name="Text 7"/>
          <p:cNvSpPr/>
          <p:nvPr/>
        </p:nvSpPr>
        <p:spPr>
          <a:xfrm>
            <a:off x="952500" y="5219700"/>
            <a:ext cx="421630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 is not just instructions for computers, but a medium for expressing philosophical ideas about time, perception, and experience.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5864126" y="1524000"/>
            <a:ext cx="719339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 Philosophical Comment in Code</a:t>
            </a:r>
            <a:endParaRPr lang="en-US" sz="1500" dirty="0"/>
          </a:p>
        </p:txBody>
      </p:sp>
      <p:sp>
        <p:nvSpPr>
          <p:cNvPr id="26" name="Text 9"/>
          <p:cNvSpPr/>
          <p:nvPr/>
        </p:nvSpPr>
        <p:spPr>
          <a:xfrm>
            <a:off x="5702201" y="2152650"/>
            <a:ext cx="739413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A3E635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// PHILOSOPHY: Time is not a river we flow along, but a dimension we inhabit.</a:t>
            </a:r>
            <a:endParaRPr lang="en-US" sz="1050" dirty="0"/>
          </a:p>
        </p:txBody>
      </p:sp>
      <p:sp>
        <p:nvSpPr>
          <p:cNvPr id="27" name="Text 10"/>
          <p:cNvSpPr/>
          <p:nvPr/>
        </p:nvSpPr>
        <p:spPr>
          <a:xfrm>
            <a:off x="5702201" y="2343150"/>
            <a:ext cx="48023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472B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class</a:t>
            </a:r>
            <a:endParaRPr lang="en-US" sz="1050" dirty="0"/>
          </a:p>
        </p:txBody>
      </p:sp>
      <p:sp>
        <p:nvSpPr>
          <p:cNvPr id="28" name="Text 11"/>
          <p:cNvSpPr/>
          <p:nvPr/>
        </p:nvSpPr>
        <p:spPr>
          <a:xfrm>
            <a:off x="6182469" y="2343150"/>
            <a:ext cx="134445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BBF24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TimeExperience</a:t>
            </a:r>
            <a:endParaRPr lang="en-US" sz="1050" dirty="0"/>
          </a:p>
        </p:txBody>
      </p:sp>
      <p:sp>
        <p:nvSpPr>
          <p:cNvPr id="29" name="Text 12"/>
          <p:cNvSpPr/>
          <p:nvPr/>
        </p:nvSpPr>
        <p:spPr>
          <a:xfrm>
            <a:off x="7302847" y="2343150"/>
            <a:ext cx="176078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{</a:t>
            </a:r>
            <a:endParaRPr lang="en-US" sz="1050" dirty="0"/>
          </a:p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</a:t>
            </a:r>
            <a:endParaRPr lang="en-US" sz="1050" dirty="0"/>
          </a:p>
        </p:txBody>
      </p:sp>
      <p:sp>
        <p:nvSpPr>
          <p:cNvPr id="30" name="Text 13"/>
          <p:cNvSpPr/>
          <p:nvPr/>
        </p:nvSpPr>
        <p:spPr>
          <a:xfrm>
            <a:off x="5862340" y="2533650"/>
            <a:ext cx="643401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A3E635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// We don't measure time, we experience it through our interactions</a:t>
            </a:r>
            <a:endParaRPr lang="en-US" sz="1050" dirty="0"/>
          </a:p>
        </p:txBody>
      </p:sp>
      <p:sp>
        <p:nvSpPr>
          <p:cNvPr id="31" name="Text 14"/>
          <p:cNvSpPr/>
          <p:nvPr/>
        </p:nvSpPr>
        <p:spPr>
          <a:xfrm>
            <a:off x="5862340" y="2724150"/>
            <a:ext cx="67222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472B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private</a:t>
            </a:r>
            <a:endParaRPr lang="en-US" sz="1050" dirty="0"/>
          </a:p>
        </p:txBody>
      </p:sp>
      <p:sp>
        <p:nvSpPr>
          <p:cNvPr id="32" name="Text 15"/>
          <p:cNvSpPr/>
          <p:nvPr/>
        </p:nvSpPr>
        <p:spPr>
          <a:xfrm>
            <a:off x="6502598" y="2724150"/>
            <a:ext cx="48023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472B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float</a:t>
            </a:r>
            <a:endParaRPr lang="en-US" sz="1050" dirty="0"/>
          </a:p>
        </p:txBody>
      </p:sp>
      <p:sp>
        <p:nvSpPr>
          <p:cNvPr id="33" name="Text 16"/>
          <p:cNvSpPr/>
          <p:nvPr/>
        </p:nvSpPr>
        <p:spPr>
          <a:xfrm>
            <a:off x="6902797" y="2724150"/>
            <a:ext cx="336131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attentionReservoir;</a:t>
            </a:r>
            <a:endParaRPr lang="en-US" sz="1050" dirty="0"/>
          </a:p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</a:t>
            </a:r>
            <a:endParaRPr lang="en-US" sz="1050" dirty="0"/>
          </a:p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</a:t>
            </a:r>
            <a:endParaRPr lang="en-US" sz="1050" dirty="0"/>
          </a:p>
        </p:txBody>
      </p:sp>
      <p:sp>
        <p:nvSpPr>
          <p:cNvPr id="34" name="Text 17"/>
          <p:cNvSpPr/>
          <p:nvPr/>
        </p:nvSpPr>
        <p:spPr>
          <a:xfrm>
            <a:off x="5862340" y="3105150"/>
            <a:ext cx="57632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472B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public</a:t>
            </a:r>
            <a:endParaRPr lang="en-US" sz="1050" dirty="0"/>
          </a:p>
        </p:txBody>
      </p:sp>
      <p:sp>
        <p:nvSpPr>
          <p:cNvPr id="35" name="Text 18"/>
          <p:cNvSpPr/>
          <p:nvPr/>
        </p:nvSpPr>
        <p:spPr>
          <a:xfrm>
            <a:off x="6422678" y="3105150"/>
            <a:ext cx="38415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BBF24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void</a:t>
            </a:r>
            <a:endParaRPr lang="en-US" sz="1050" dirty="0"/>
          </a:p>
        </p:txBody>
      </p:sp>
      <p:sp>
        <p:nvSpPr>
          <p:cNvPr id="36" name="Text 19"/>
          <p:cNvSpPr/>
          <p:nvPr/>
        </p:nvSpPr>
        <p:spPr>
          <a:xfrm>
            <a:off x="6822877" y="3105150"/>
            <a:ext cx="7683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BBF24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interact</a:t>
            </a:r>
            <a:endParaRPr lang="en-US" sz="1050" dirty="0"/>
          </a:p>
        </p:txBody>
      </p:sp>
      <p:sp>
        <p:nvSpPr>
          <p:cNvPr id="37" name="Text 20"/>
          <p:cNvSpPr/>
          <p:nvPr/>
        </p:nvSpPr>
        <p:spPr>
          <a:xfrm>
            <a:off x="7463135" y="3105150"/>
            <a:ext cx="9608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(</a:t>
            </a:r>
            <a:endParaRPr lang="en-US" sz="1050" dirty="0"/>
          </a:p>
        </p:txBody>
      </p:sp>
      <p:sp>
        <p:nvSpPr>
          <p:cNvPr id="38" name="Text 21"/>
          <p:cNvSpPr/>
          <p:nvPr/>
        </p:nvSpPr>
        <p:spPr>
          <a:xfrm>
            <a:off x="7543205" y="3105150"/>
            <a:ext cx="48023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472B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float</a:t>
            </a:r>
            <a:endParaRPr lang="en-US" sz="1050" dirty="0"/>
          </a:p>
        </p:txBody>
      </p:sp>
      <p:sp>
        <p:nvSpPr>
          <p:cNvPr id="39" name="Text 22"/>
          <p:cNvSpPr/>
          <p:nvPr/>
        </p:nvSpPr>
        <p:spPr>
          <a:xfrm>
            <a:off x="7943404" y="3105150"/>
            <a:ext cx="29615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input) {</a:t>
            </a:r>
            <a:endParaRPr lang="en-US" sz="1050" dirty="0"/>
          </a:p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1050" dirty="0"/>
          </a:p>
        </p:txBody>
      </p:sp>
      <p:sp>
        <p:nvSpPr>
          <p:cNvPr id="40" name="Text 23"/>
          <p:cNvSpPr/>
          <p:nvPr/>
        </p:nvSpPr>
        <p:spPr>
          <a:xfrm>
            <a:off x="6022330" y="3295650"/>
            <a:ext cx="614576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A3E635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// Each interaction creates a ripple in the attention reservoir,</a:t>
            </a:r>
            <a:endParaRPr lang="en-US" sz="1050" dirty="0"/>
          </a:p>
        </p:txBody>
      </p:sp>
      <p:sp>
        <p:nvSpPr>
          <p:cNvPr id="41" name="Text 24"/>
          <p:cNvSpPr/>
          <p:nvPr/>
        </p:nvSpPr>
        <p:spPr>
          <a:xfrm>
            <a:off x="6022330" y="3486150"/>
            <a:ext cx="499348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A3E635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// not unlike how our actions create ripples in time</a:t>
            </a:r>
            <a:endParaRPr lang="en-US" sz="1050" dirty="0"/>
          </a:p>
        </p:txBody>
      </p:sp>
      <p:sp>
        <p:nvSpPr>
          <p:cNvPr id="42" name="Text 25"/>
          <p:cNvSpPr/>
          <p:nvPr/>
        </p:nvSpPr>
        <p:spPr>
          <a:xfrm>
            <a:off x="10183564" y="3676650"/>
            <a:ext cx="320099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endParaRPr lang="en-US" sz="1050" dirty="0"/>
          </a:p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attentionReservoir += input;</a:t>
            </a:r>
            <a:endParaRPr lang="en-US" sz="1050" dirty="0"/>
          </a:p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applyTurbulence(attentionReservoir);</a:t>
            </a:r>
            <a:endParaRPr lang="en-US" sz="1050" dirty="0"/>
          </a:p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}</a:t>
            </a:r>
            <a:endParaRPr lang="en-US" sz="1050" dirty="0"/>
          </a:p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</a:t>
            </a:r>
            <a:endParaRPr lang="en-US" sz="1050" dirty="0"/>
          </a:p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</a:t>
            </a:r>
            <a:endParaRPr lang="en-US" sz="1050" dirty="0"/>
          </a:p>
        </p:txBody>
      </p:sp>
      <p:sp>
        <p:nvSpPr>
          <p:cNvPr id="43" name="Text 26"/>
          <p:cNvSpPr/>
          <p:nvPr/>
        </p:nvSpPr>
        <p:spPr>
          <a:xfrm>
            <a:off x="5862340" y="4438650"/>
            <a:ext cx="67222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472B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private</a:t>
            </a:r>
            <a:endParaRPr lang="en-US" sz="1050" dirty="0"/>
          </a:p>
        </p:txBody>
      </p:sp>
      <p:sp>
        <p:nvSpPr>
          <p:cNvPr id="44" name="Text 27"/>
          <p:cNvSpPr/>
          <p:nvPr/>
        </p:nvSpPr>
        <p:spPr>
          <a:xfrm>
            <a:off x="6502598" y="4438650"/>
            <a:ext cx="38415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BBF24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void</a:t>
            </a:r>
            <a:endParaRPr lang="en-US" sz="1050" dirty="0"/>
          </a:p>
        </p:txBody>
      </p:sp>
      <p:sp>
        <p:nvSpPr>
          <p:cNvPr id="45" name="Text 28"/>
          <p:cNvSpPr/>
          <p:nvPr/>
        </p:nvSpPr>
        <p:spPr>
          <a:xfrm>
            <a:off x="6902797" y="4438650"/>
            <a:ext cx="144053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BBF24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applyTurbulence</a:t>
            </a:r>
            <a:endParaRPr lang="en-US" sz="1050" dirty="0"/>
          </a:p>
        </p:txBody>
      </p:sp>
      <p:sp>
        <p:nvSpPr>
          <p:cNvPr id="46" name="Text 29"/>
          <p:cNvSpPr/>
          <p:nvPr/>
        </p:nvSpPr>
        <p:spPr>
          <a:xfrm>
            <a:off x="8103245" y="4438650"/>
            <a:ext cx="9608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(</a:t>
            </a:r>
            <a:endParaRPr lang="en-US" sz="1050" dirty="0"/>
          </a:p>
        </p:txBody>
      </p:sp>
      <p:sp>
        <p:nvSpPr>
          <p:cNvPr id="47" name="Text 30"/>
          <p:cNvSpPr/>
          <p:nvPr/>
        </p:nvSpPr>
        <p:spPr>
          <a:xfrm>
            <a:off x="8183314" y="4438650"/>
            <a:ext cx="48023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472B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float</a:t>
            </a:r>
            <a:endParaRPr lang="en-US" sz="1050" dirty="0"/>
          </a:p>
        </p:txBody>
      </p:sp>
      <p:sp>
        <p:nvSpPr>
          <p:cNvPr id="48" name="Text 31"/>
          <p:cNvSpPr/>
          <p:nvPr/>
        </p:nvSpPr>
        <p:spPr>
          <a:xfrm>
            <a:off x="8583513" y="4438650"/>
            <a:ext cx="36016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force) {</a:t>
            </a:r>
            <a:endParaRPr lang="en-US" sz="1050" dirty="0"/>
          </a:p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1050" dirty="0"/>
          </a:p>
        </p:txBody>
      </p:sp>
      <p:sp>
        <p:nvSpPr>
          <p:cNvPr id="49" name="Text 32"/>
          <p:cNvSpPr/>
          <p:nvPr/>
        </p:nvSpPr>
        <p:spPr>
          <a:xfrm>
            <a:off x="6022330" y="4629150"/>
            <a:ext cx="499348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A3E635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// Turbulence is not just physical, but experiential</a:t>
            </a:r>
            <a:endParaRPr lang="en-US" sz="1050" dirty="0"/>
          </a:p>
        </p:txBody>
      </p:sp>
      <p:sp>
        <p:nvSpPr>
          <p:cNvPr id="50" name="Text 33"/>
          <p:cNvSpPr/>
          <p:nvPr/>
        </p:nvSpPr>
        <p:spPr>
          <a:xfrm>
            <a:off x="6022330" y="4819650"/>
            <a:ext cx="547372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A3E635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// It represents the subjective feeling of time's passage</a:t>
            </a:r>
            <a:endParaRPr lang="en-US" sz="1050" dirty="0"/>
          </a:p>
        </p:txBody>
      </p:sp>
      <p:sp>
        <p:nvSpPr>
          <p:cNvPr id="51" name="Text 34"/>
          <p:cNvSpPr/>
          <p:nvPr/>
        </p:nvSpPr>
        <p:spPr>
          <a:xfrm>
            <a:off x="6022330" y="5010150"/>
            <a:ext cx="384119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9CA3A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// rather than its objective measurement</a:t>
            </a:r>
            <a:endParaRPr lang="en-US" sz="1050" dirty="0"/>
          </a:p>
        </p:txBody>
      </p:sp>
      <p:sp>
        <p:nvSpPr>
          <p:cNvPr id="52" name="Text 35"/>
          <p:cNvSpPr/>
          <p:nvPr/>
        </p:nvSpPr>
        <p:spPr>
          <a:xfrm>
            <a:off x="9223325" y="5200650"/>
            <a:ext cx="24020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endParaRPr lang="en-US" sz="1050" dirty="0"/>
          </a:p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}</a:t>
            </a:r>
            <a:endParaRPr lang="en-US" sz="1050" dirty="0"/>
          </a:p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1050" dirty="0"/>
          </a:p>
        </p:txBody>
      </p:sp>
      <p:sp>
        <p:nvSpPr>
          <p:cNvPr id="53" name="Text 36"/>
          <p:cNvSpPr/>
          <p:nvPr/>
        </p:nvSpPr>
        <p:spPr>
          <a:xfrm>
            <a:off x="5702201" y="5943600"/>
            <a:ext cx="472529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Insight:</a:t>
            </a:r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philosophical comment explains why the code works a certain way, not just how it works.</a:t>
            </a:r>
            <a:endParaRPr lang="en-US" sz="1050" dirty="0"/>
          </a:p>
        </p:txBody>
      </p:sp>
      <p:sp>
        <p:nvSpPr>
          <p:cNvPr id="54" name="Text 37"/>
          <p:cNvSpPr/>
          <p:nvPr/>
        </p:nvSpPr>
        <p:spPr>
          <a:xfrm>
            <a:off x="10560844" y="5905500"/>
            <a:ext cx="107870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C084F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Links to Criterion 2</a:t>
            </a:r>
            <a:endParaRPr lang="en-US" sz="1200" dirty="0"/>
          </a:p>
        </p:txBody>
      </p:sp>
      <p:sp>
        <p:nvSpPr>
          <p:cNvPr id="55" name="Text 38"/>
          <p:cNvSpPr/>
          <p:nvPr/>
        </p:nvSpPr>
        <p:spPr>
          <a:xfrm>
            <a:off x="8305800" y="6629400"/>
            <a:ext cx="4114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Ephemeral Time: Seeing Sound, Hearing Time | 6/10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1634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525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11277451" cy="1734741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371600"/>
            <a:ext cx="10972651" cy="1429941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334941"/>
            <a:ext cx="3606701" cy="3124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563541"/>
            <a:ext cx="457200" cy="457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388" y="3639741"/>
            <a:ext cx="200025" cy="304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5011341"/>
            <a:ext cx="3149501" cy="12192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202" y="5163741"/>
            <a:ext cx="914400" cy="914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9975" y="5840016"/>
            <a:ext cx="1581150" cy="2476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4275" y="5897166"/>
            <a:ext cx="104775" cy="1333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92501" y="3334941"/>
            <a:ext cx="3606850" cy="31242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1101" y="3563541"/>
            <a:ext cx="457200" cy="4572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21113" y="3639741"/>
            <a:ext cx="257175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21101" y="5011341"/>
            <a:ext cx="3149650" cy="1221581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7950" y="3334941"/>
            <a:ext cx="3606701" cy="3124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6550" y="3563541"/>
            <a:ext cx="457200" cy="4572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42275" y="3639741"/>
            <a:ext cx="285750" cy="3048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6550" y="5011341"/>
            <a:ext cx="3149501" cy="12192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50201" y="5163741"/>
            <a:ext cx="2362051" cy="914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40751" y="5392341"/>
            <a:ext cx="1180951" cy="4572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8A2BE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Criterion 3:</a:t>
            </a:r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User Experience - From Onboarding to Immersion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1295400" y="3639741"/>
            <a:ext cx="264033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Discovery</a:t>
            </a:r>
            <a:endParaRPr lang="en-US" sz="1800" dirty="0"/>
          </a:p>
        </p:txBody>
      </p:sp>
      <p:sp>
        <p:nvSpPr>
          <p:cNvPr id="25" name="Text 2"/>
          <p:cNvSpPr/>
          <p:nvPr/>
        </p:nvSpPr>
        <p:spPr>
          <a:xfrm>
            <a:off x="685800" y="4173141"/>
            <a:ext cx="314950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subtle "Disturb the flow..." cue guides first-time users, encouraging interaction without explicit instructions.</a:t>
            </a:r>
            <a:endParaRPr lang="en-US" sz="1200" dirty="0"/>
          </a:p>
        </p:txBody>
      </p:sp>
      <p:sp>
        <p:nvSpPr>
          <p:cNvPr id="26" name="Text 3"/>
          <p:cNvSpPr/>
          <p:nvPr/>
        </p:nvSpPr>
        <p:spPr>
          <a:xfrm>
            <a:off x="1311860" y="5840016"/>
            <a:ext cx="189738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Disturb the flow...</a:t>
            </a:r>
            <a:endParaRPr lang="en-US" sz="1050" dirty="0"/>
          </a:p>
        </p:txBody>
      </p:sp>
      <p:sp>
        <p:nvSpPr>
          <p:cNvPr id="27" name="Text 4"/>
          <p:cNvSpPr/>
          <p:nvPr/>
        </p:nvSpPr>
        <p:spPr>
          <a:xfrm>
            <a:off x="5130701" y="3639741"/>
            <a:ext cx="282321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Polished Interaction</a:t>
            </a:r>
            <a:endParaRPr lang="en-US" sz="1800" dirty="0"/>
          </a:p>
        </p:txBody>
      </p:sp>
      <p:sp>
        <p:nvSpPr>
          <p:cNvPr id="28" name="Text 5"/>
          <p:cNvSpPr/>
          <p:nvPr/>
        </p:nvSpPr>
        <p:spPr>
          <a:xfrm>
            <a:off x="4521101" y="4173141"/>
            <a:ext cx="31496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Turbulence created by user input exhibits inertia, providing a physical, "weighty" feel to the interaction.</a:t>
            </a:r>
            <a:endParaRPr lang="en-US" sz="1200" dirty="0"/>
          </a:p>
        </p:txBody>
      </p:sp>
      <p:sp>
        <p:nvSpPr>
          <p:cNvPr id="29" name="Text 6"/>
          <p:cNvSpPr/>
          <p:nvPr/>
        </p:nvSpPr>
        <p:spPr>
          <a:xfrm>
            <a:off x="8966150" y="3639741"/>
            <a:ext cx="228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Immersion</a:t>
            </a:r>
            <a:endParaRPr lang="en-US" sz="1800" dirty="0"/>
          </a:p>
        </p:txBody>
      </p:sp>
      <p:sp>
        <p:nvSpPr>
          <p:cNvPr id="30" name="Text 7"/>
          <p:cNvSpPr/>
          <p:nvPr/>
        </p:nvSpPr>
        <p:spPr>
          <a:xfrm>
            <a:off x="8356550" y="4173141"/>
            <a:ext cx="314950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simple keypress ('Z') removes all on-screen UI elements, allowing for a purely sensory and uninterrupted experience.</a:t>
            </a:r>
            <a:endParaRPr lang="en-US" sz="1200" dirty="0"/>
          </a:p>
        </p:txBody>
      </p:sp>
      <p:sp>
        <p:nvSpPr>
          <p:cNvPr id="31" name="Text 8"/>
          <p:cNvSpPr/>
          <p:nvPr/>
        </p:nvSpPr>
        <p:spPr>
          <a:xfrm>
            <a:off x="10601176" y="5097066"/>
            <a:ext cx="10858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highlight>
                  <a:srgbClr val="111827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Zen Mode (Z)</a:t>
            </a:r>
            <a:endParaRPr lang="en-US" sz="900" dirty="0"/>
          </a:p>
        </p:txBody>
      </p:sp>
      <p:sp>
        <p:nvSpPr>
          <p:cNvPr id="32" name="Text 9"/>
          <p:cNvSpPr/>
          <p:nvPr/>
        </p:nvSpPr>
        <p:spPr>
          <a:xfrm>
            <a:off x="8324850" y="6497241"/>
            <a:ext cx="40919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Ephemeral Time: Seeing Sound, Hearing Time | 7/10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525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4565600" cy="503202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05000"/>
            <a:ext cx="4108400" cy="914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57400"/>
            <a:ext cx="3048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188" y="2238375"/>
            <a:ext cx="200025" cy="228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971800"/>
            <a:ext cx="4108400" cy="914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124200"/>
            <a:ext cx="304800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4188" y="3305175"/>
            <a:ext cx="200025" cy="228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4038600"/>
            <a:ext cx="4108400" cy="914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4191000"/>
            <a:ext cx="304800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4188" y="4371975"/>
            <a:ext cx="200025" cy="228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" y="5105400"/>
            <a:ext cx="4108400" cy="914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5257800"/>
            <a:ext cx="304800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1400" y="1219200"/>
            <a:ext cx="6483251" cy="5032028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0000" y="1866900"/>
            <a:ext cx="6026051" cy="286032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80000" y="4879628"/>
            <a:ext cx="2936825" cy="11430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32400" y="5032028"/>
            <a:ext cx="228600" cy="3048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69226" y="4879628"/>
            <a:ext cx="2936825" cy="11430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21626" y="5032028"/>
            <a:ext cx="285750" cy="3048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8A2BE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Demo 2:</a:t>
            </a:r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Full Experience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685800" y="1447800"/>
            <a:ext cx="410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 Sequence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962025" y="2095500"/>
            <a:ext cx="685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200" dirty="0"/>
          </a:p>
        </p:txBody>
      </p:sp>
      <p:sp>
        <p:nvSpPr>
          <p:cNvPr id="25" name="Text 3"/>
          <p:cNvSpPr/>
          <p:nvPr/>
        </p:nvSpPr>
        <p:spPr>
          <a:xfrm>
            <a:off x="1257300" y="2076450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Calm State</a:t>
            </a:r>
            <a:endParaRPr lang="en-US" sz="1350" dirty="0"/>
          </a:p>
        </p:txBody>
      </p:sp>
      <p:sp>
        <p:nvSpPr>
          <p:cNvPr id="26" name="Text 4"/>
          <p:cNvSpPr/>
          <p:nvPr/>
        </p:nvSpPr>
        <p:spPr>
          <a:xfrm>
            <a:off x="1257300" y="2438400"/>
            <a:ext cx="4564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in default aesthetic state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947737" y="3162300"/>
            <a:ext cx="1028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200" dirty="0"/>
          </a:p>
        </p:txBody>
      </p:sp>
      <p:sp>
        <p:nvSpPr>
          <p:cNvPr id="28" name="Text 6"/>
          <p:cNvSpPr/>
          <p:nvPr/>
        </p:nvSpPr>
        <p:spPr>
          <a:xfrm>
            <a:off x="1257300" y="3143250"/>
            <a:ext cx="2103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Turbulence Creation</a:t>
            </a:r>
            <a:endParaRPr lang="en-US" sz="1350" dirty="0"/>
          </a:p>
        </p:txBody>
      </p:sp>
      <p:sp>
        <p:nvSpPr>
          <p:cNvPr id="29" name="Text 7"/>
          <p:cNvSpPr/>
          <p:nvPr/>
        </p:nvSpPr>
        <p:spPr>
          <a:xfrm>
            <a:off x="1257300" y="3505200"/>
            <a:ext cx="4564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fluid dynamics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947737" y="4229100"/>
            <a:ext cx="1028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1257300" y="4210050"/>
            <a:ext cx="13373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Chime Event</a:t>
            </a:r>
            <a:endParaRPr lang="en-US" sz="1350" dirty="0"/>
          </a:p>
        </p:txBody>
      </p:sp>
      <p:sp>
        <p:nvSpPr>
          <p:cNvPr id="32" name="Text 10"/>
          <p:cNvSpPr/>
          <p:nvPr/>
        </p:nvSpPr>
        <p:spPr>
          <a:xfrm>
            <a:off x="1257300" y="4572000"/>
            <a:ext cx="3803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Cymatics interaction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938213" y="5295900"/>
            <a:ext cx="1257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1257300" y="5276850"/>
            <a:ext cx="10401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Zen Mode</a:t>
            </a:r>
            <a:endParaRPr lang="en-US" sz="1350" dirty="0"/>
          </a:p>
        </p:txBody>
      </p:sp>
      <p:sp>
        <p:nvSpPr>
          <p:cNvPr id="35" name="Text 13"/>
          <p:cNvSpPr/>
          <p:nvPr/>
        </p:nvSpPr>
        <p:spPr>
          <a:xfrm>
            <a:off x="1257300" y="5638800"/>
            <a:ext cx="3803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immersion</a:t>
            </a:r>
            <a:endParaRPr lang="en-US" sz="1200" dirty="0"/>
          </a:p>
        </p:txBody>
      </p:sp>
      <p:sp>
        <p:nvSpPr>
          <p:cNvPr id="36" name="Text 14"/>
          <p:cNvSpPr/>
          <p:nvPr/>
        </p:nvSpPr>
        <p:spPr>
          <a:xfrm>
            <a:off x="5480000" y="1447800"/>
            <a:ext cx="72312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Demonstration Visualization</a:t>
            </a:r>
            <a:endParaRPr lang="en-US" sz="1500" dirty="0"/>
          </a:p>
        </p:txBody>
      </p:sp>
      <p:sp>
        <p:nvSpPr>
          <p:cNvPr id="37" name="Text 15"/>
          <p:cNvSpPr/>
          <p:nvPr/>
        </p:nvSpPr>
        <p:spPr>
          <a:xfrm>
            <a:off x="5975300" y="5051078"/>
            <a:ext cx="21259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Elements</a:t>
            </a:r>
            <a:endParaRPr lang="en-US" sz="1350" dirty="0"/>
          </a:p>
        </p:txBody>
      </p:sp>
      <p:sp>
        <p:nvSpPr>
          <p:cNvPr id="38" name="Text 16"/>
          <p:cNvSpPr/>
          <p:nvPr/>
        </p:nvSpPr>
        <p:spPr>
          <a:xfrm>
            <a:off x="5632400" y="5413028"/>
            <a:ext cx="26320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Fluid dynamics respond to user input</a:t>
            </a:r>
            <a:endParaRPr lang="en-US" sz="1200" dirty="0"/>
          </a:p>
        </p:txBody>
      </p:sp>
      <p:sp>
        <p:nvSpPr>
          <p:cNvPr id="39" name="Text 17"/>
          <p:cNvSpPr/>
          <p:nvPr/>
        </p:nvSpPr>
        <p:spPr>
          <a:xfrm>
            <a:off x="9121676" y="5051078"/>
            <a:ext cx="10401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Zen Mode</a:t>
            </a:r>
            <a:endParaRPr lang="en-US" sz="1350" dirty="0"/>
          </a:p>
        </p:txBody>
      </p:sp>
      <p:sp>
        <p:nvSpPr>
          <p:cNvPr id="40" name="Text 18"/>
          <p:cNvSpPr/>
          <p:nvPr/>
        </p:nvSpPr>
        <p:spPr>
          <a:xfrm>
            <a:off x="8721626" y="5413028"/>
            <a:ext cx="31584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press 'Z' removes UI elements</a:t>
            </a:r>
            <a:endParaRPr lang="en-US" sz="1200" dirty="0"/>
          </a:p>
        </p:txBody>
      </p:sp>
      <p:sp>
        <p:nvSpPr>
          <p:cNvPr id="41" name="Text 19"/>
          <p:cNvSpPr/>
          <p:nvPr/>
        </p:nvSpPr>
        <p:spPr>
          <a:xfrm>
            <a:off x="8305800" y="6438900"/>
            <a:ext cx="4114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Ephemeral Time: Seeing Sound, Hearing Time | 8/10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525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730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476500"/>
            <a:ext cx="171450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962400"/>
            <a:ext cx="171450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9051" y="1219200"/>
            <a:ext cx="4565600" cy="396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7651" y="1866900"/>
            <a:ext cx="4105275" cy="14287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7651" y="3448050"/>
            <a:ext cx="1293168" cy="12573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1285" y="3562350"/>
            <a:ext cx="28575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5118" y="3448050"/>
            <a:ext cx="1293316" cy="12573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0802" y="3562350"/>
            <a:ext cx="361950" cy="342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2735" y="3448050"/>
            <a:ext cx="1293316" cy="12573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35568" y="3562350"/>
            <a:ext cx="247650" cy="3429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8A2BE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Conclusion:</a:t>
            </a:r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 New Way of Seeing Time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800100" y="1219200"/>
            <a:ext cx="648325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Achieved Goal</a:t>
            </a:r>
            <a:endParaRPr lang="en-US" sz="1800" dirty="0"/>
          </a:p>
        </p:txBody>
      </p:sp>
      <p:sp>
        <p:nvSpPr>
          <p:cNvPr id="17" name="Text 2"/>
          <p:cNvSpPr/>
          <p:nvPr/>
        </p:nvSpPr>
        <p:spPr>
          <a:xfrm>
            <a:off x="838200" y="1676400"/>
            <a:ext cx="648325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Successfully created a synesthetic meditation tool that redefines the perception of time beyond numerical constructs.</a:t>
            </a:r>
            <a:endParaRPr lang="en-US" sz="1350" dirty="0"/>
          </a:p>
        </p:txBody>
      </p:sp>
      <p:sp>
        <p:nvSpPr>
          <p:cNvPr id="18" name="Text 3"/>
          <p:cNvSpPr/>
          <p:nvPr/>
        </p:nvSpPr>
        <p:spPr>
          <a:xfrm>
            <a:off x="742950" y="2438400"/>
            <a:ext cx="648325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Demonstrated Excellence</a:t>
            </a:r>
            <a:endParaRPr lang="en-US" sz="1800" dirty="0"/>
          </a:p>
        </p:txBody>
      </p:sp>
      <p:sp>
        <p:nvSpPr>
          <p:cNvPr id="19" name="Text 4"/>
          <p:cNvSpPr/>
          <p:nvPr/>
        </p:nvSpPr>
        <p:spPr>
          <a:xfrm>
            <a:off x="838200" y="2895600"/>
            <a:ext cx="6483251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Fulfilled all presentation criteria through a deeply coherent conceptual framework, robust technical sophistication, elegant user experience design, and meticulous code quality.</a:t>
            </a:r>
            <a:endParaRPr lang="en-US" sz="1350" dirty="0"/>
          </a:p>
        </p:txBody>
      </p:sp>
      <p:sp>
        <p:nvSpPr>
          <p:cNvPr id="20" name="Text 5"/>
          <p:cNvSpPr/>
          <p:nvPr/>
        </p:nvSpPr>
        <p:spPr>
          <a:xfrm>
            <a:off x="742950" y="3924300"/>
            <a:ext cx="648325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Vision</a:t>
            </a:r>
            <a:endParaRPr lang="en-US" sz="1800" dirty="0"/>
          </a:p>
        </p:txBody>
      </p:sp>
      <p:sp>
        <p:nvSpPr>
          <p:cNvPr id="21" name="Text 6"/>
          <p:cNvSpPr/>
          <p:nvPr/>
        </p:nvSpPr>
        <p:spPr>
          <a:xfrm>
            <a:off x="838200" y="4381500"/>
            <a:ext cx="6483251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project's modular and scalable architecture allows for exciting future explorations, including integration with biometric data input and diverse physics models.</a:t>
            </a:r>
            <a:endParaRPr lang="en-US" sz="1350" dirty="0"/>
          </a:p>
        </p:txBody>
      </p:sp>
      <p:sp>
        <p:nvSpPr>
          <p:cNvPr id="22" name="Text 7"/>
          <p:cNvSpPr/>
          <p:nvPr/>
        </p:nvSpPr>
        <p:spPr>
          <a:xfrm>
            <a:off x="6986811" y="1447800"/>
            <a:ext cx="4930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Achievement &amp; Future Path</a:t>
            </a:r>
            <a:endParaRPr lang="en-US" sz="1500" dirty="0"/>
          </a:p>
        </p:txBody>
      </p:sp>
      <p:sp>
        <p:nvSpPr>
          <p:cNvPr id="23" name="Text 8"/>
          <p:cNvSpPr/>
          <p:nvPr/>
        </p:nvSpPr>
        <p:spPr>
          <a:xfrm>
            <a:off x="7405494" y="3981450"/>
            <a:ext cx="127748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Conceptual</a:t>
            </a:r>
            <a:endParaRPr lang="en-US" sz="1200" dirty="0"/>
          </a:p>
        </p:txBody>
      </p:sp>
      <p:sp>
        <p:nvSpPr>
          <p:cNvPr id="24" name="Text 9"/>
          <p:cNvSpPr/>
          <p:nvPr/>
        </p:nvSpPr>
        <p:spPr>
          <a:xfrm>
            <a:off x="7511951" y="4210050"/>
            <a:ext cx="106456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Coherent Framework</a:t>
            </a:r>
            <a:endParaRPr lang="en-US" sz="1050" dirty="0"/>
          </a:p>
        </p:txBody>
      </p:sp>
      <p:sp>
        <p:nvSpPr>
          <p:cNvPr id="25" name="Text 10"/>
          <p:cNvSpPr/>
          <p:nvPr/>
        </p:nvSpPr>
        <p:spPr>
          <a:xfrm>
            <a:off x="8812947" y="3981450"/>
            <a:ext cx="1277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</a:t>
            </a:r>
            <a:endParaRPr lang="en-US" sz="1200" dirty="0"/>
          </a:p>
        </p:txBody>
      </p:sp>
      <p:sp>
        <p:nvSpPr>
          <p:cNvPr id="26" name="Text 11"/>
          <p:cNvSpPr/>
          <p:nvPr/>
        </p:nvSpPr>
        <p:spPr>
          <a:xfrm>
            <a:off x="8919418" y="4210050"/>
            <a:ext cx="106471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Architecture</a:t>
            </a:r>
            <a:endParaRPr lang="en-US" sz="1050" dirty="0"/>
          </a:p>
        </p:txBody>
      </p:sp>
      <p:sp>
        <p:nvSpPr>
          <p:cNvPr id="27" name="Text 12"/>
          <p:cNvSpPr/>
          <p:nvPr/>
        </p:nvSpPr>
        <p:spPr>
          <a:xfrm>
            <a:off x="10220563" y="3981450"/>
            <a:ext cx="1277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Experience</a:t>
            </a:r>
            <a:endParaRPr lang="en-US" sz="1200" dirty="0"/>
          </a:p>
        </p:txBody>
      </p:sp>
      <p:sp>
        <p:nvSpPr>
          <p:cNvPr id="28" name="Text 13"/>
          <p:cNvSpPr/>
          <p:nvPr/>
        </p:nvSpPr>
        <p:spPr>
          <a:xfrm>
            <a:off x="10220563" y="4210050"/>
            <a:ext cx="12776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Elegant UX</a:t>
            </a:r>
            <a:endParaRPr lang="en-US" sz="1050" dirty="0"/>
          </a:p>
        </p:txBody>
      </p:sp>
      <p:sp>
        <p:nvSpPr>
          <p:cNvPr id="29" name="Text 14"/>
          <p:cNvSpPr/>
          <p:nvPr/>
        </p:nvSpPr>
        <p:spPr>
          <a:xfrm>
            <a:off x="8305800" y="6438900"/>
            <a:ext cx="4114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Ephemeral Time: Seeing Sound, Hearing Time | 9/10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2025-11-09T03:53:45Z</dcterms:created>
  <dcterms:modified xsi:type="dcterms:W3CDTF">2025-11-09T03:53:45Z</dcterms:modified>
</cp:coreProperties>
</file>